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handoutMasterIdLst>
    <p:handoutMasterId r:id="rId19"/>
  </p:handoutMasterIdLst>
  <p:sldIdLst>
    <p:sldId id="272" r:id="rId2"/>
    <p:sldId id="287" r:id="rId3"/>
    <p:sldId id="257" r:id="rId4"/>
    <p:sldId id="259" r:id="rId5"/>
    <p:sldId id="260" r:id="rId6"/>
    <p:sldId id="261" r:id="rId7"/>
    <p:sldId id="262" r:id="rId8"/>
    <p:sldId id="269" r:id="rId9"/>
    <p:sldId id="263" r:id="rId10"/>
    <p:sldId id="268" r:id="rId11"/>
    <p:sldId id="264" r:id="rId12"/>
    <p:sldId id="265" r:id="rId13"/>
    <p:sldId id="270" r:id="rId14"/>
    <p:sldId id="266" r:id="rId15"/>
    <p:sldId id="271" r:id="rId16"/>
    <p:sldId id="267" r:id="rId17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>
        <p:scale>
          <a:sx n="77" d="100"/>
          <a:sy n="77" d="100"/>
        </p:scale>
        <p:origin x="-1176" y="2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68329A-BC25-4DEF-B7EB-046E6B51B691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2E09CB-BB59-47D3-8679-C79427A4F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2048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50CFD0-B4A3-45DA-BB2C-26C3F34DFBB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450A12-DCE4-4868-B142-A6D7AC10A7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876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D103F-A3B4-4776-BA7B-97F0ADAE96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59C57-DD99-4975-9CD2-3B336415B79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052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D103F-A3B4-4776-BA7B-97F0ADAE96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59C57-DD99-4975-9CD2-3B336415B79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40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D103F-A3B4-4776-BA7B-97F0ADAE96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59C57-DD99-4975-9CD2-3B336415B79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616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D103F-A3B4-4776-BA7B-97F0ADAE96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59C57-DD99-4975-9CD2-3B336415B79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779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D103F-A3B4-4776-BA7B-97F0ADAE96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59C57-DD99-4975-9CD2-3B336415B79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453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D103F-A3B4-4776-BA7B-97F0ADAE96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59C57-DD99-4975-9CD2-3B336415B79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713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D103F-A3B4-4776-BA7B-97F0ADAE96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59C57-DD99-4975-9CD2-3B336415B79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9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D103F-A3B4-4776-BA7B-97F0ADAE96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59C57-DD99-4975-9CD2-3B336415B79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06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D103F-A3B4-4776-BA7B-97F0ADAE96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59C57-DD99-4975-9CD2-3B336415B79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219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D103F-A3B4-4776-BA7B-97F0ADAE96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59C57-DD99-4975-9CD2-3B336415B79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087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D103F-A3B4-4776-BA7B-97F0ADAE96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59C57-DD99-4975-9CD2-3B336415B79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447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D103F-A3B4-4776-BA7B-97F0ADAE96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B59C57-DD99-4975-9CD2-3B336415B79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Компас\Desktop\Снова в школу. Банеры вертикальные и горизонтальные, колокольчик школьный\ertyui.png"/>
          <p:cNvPicPr>
            <a:picLocks noChangeAspect="1" noChangeArrowheads="1"/>
          </p:cNvPicPr>
          <p:nvPr userDrawn="1"/>
        </p:nvPicPr>
        <p:blipFill>
          <a:blip r:embed="rId13" cstate="screen"/>
          <a:srcRect l="10187"/>
          <a:stretch>
            <a:fillRect/>
          </a:stretch>
        </p:blipFill>
        <p:spPr bwMode="auto">
          <a:xfrm>
            <a:off x="6460698" y="0"/>
            <a:ext cx="2683302" cy="6858000"/>
          </a:xfrm>
          <a:prstGeom prst="rect">
            <a:avLst/>
          </a:prstGeom>
          <a:noFill/>
        </p:spPr>
      </p:pic>
      <p:sp>
        <p:nvSpPr>
          <p:cNvPr id="8" name="Rectangle 1"/>
          <p:cNvSpPr>
            <a:spLocks noChangeArrowheads="1"/>
          </p:cNvSpPr>
          <p:nvPr userDrawn="1"/>
        </p:nvSpPr>
        <p:spPr bwMode="auto">
          <a:xfrm>
            <a:off x="0" y="6619954"/>
            <a:ext cx="124585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800" dirty="0">
                <a:solidFill>
                  <a:prstClr val="white">
                    <a:lumMod val="50000"/>
                  </a:prstClr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FokinaLida.75@mail.ru</a:t>
            </a:r>
            <a:endParaRPr lang="en-US" sz="800" dirty="0">
              <a:solidFill>
                <a:prstClr val="white">
                  <a:lumMod val="50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90500" cmpd="thickThin">
            <a:solidFill>
              <a:schemeClr val="accent5">
                <a:lumMod val="75000"/>
                <a:alpha val="7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69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Excel_97-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2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" y="3174"/>
            <a:ext cx="9139767" cy="685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898866"/>
            <a:ext cx="7427168" cy="3227297"/>
          </a:xfrm>
        </p:spPr>
        <p:txBody>
          <a:bodyPr>
            <a:normAutofit/>
          </a:bodyPr>
          <a:lstStyle/>
          <a:p>
            <a:pPr lvl="0" algn="ctr" eaLnBrk="0" fontAlgn="base" hangingPunct="0">
              <a:spcAft>
                <a:spcPct val="0"/>
              </a:spcAft>
              <a:buClr>
                <a:srgbClr val="0BD0D9"/>
              </a:buClr>
              <a:buSzPct val="95000"/>
            </a:pPr>
            <a:r>
              <a:rPr lang="ru-RU" altLang="ru-RU" sz="4400" b="1" i="1" dirty="0" smtClean="0">
                <a:solidFill>
                  <a:srgbClr val="002060"/>
                </a:solidFill>
                <a:latin typeface="Constantia" pitchFamily="18" charset="0"/>
                <a:cs typeface="Arial" charset="0"/>
              </a:rPr>
              <a:t>«</a:t>
            </a:r>
            <a:r>
              <a:rPr lang="ru-RU" altLang="ru-RU" sz="4400" b="1" i="1" dirty="0">
                <a:solidFill>
                  <a:srgbClr val="002060"/>
                </a:solidFill>
                <a:latin typeface="Constantia" pitchFamily="18" charset="0"/>
                <a:cs typeface="Arial" charset="0"/>
              </a:rPr>
              <a:t>Гимназия №8 – </a:t>
            </a:r>
          </a:p>
          <a:p>
            <a:pPr lvl="0" algn="ctr" eaLnBrk="0" fontAlgn="base" hangingPunct="0">
              <a:spcAft>
                <a:spcPct val="0"/>
              </a:spcAft>
              <a:buClr>
                <a:srgbClr val="0BD0D9"/>
              </a:buClr>
              <a:buSzPct val="95000"/>
            </a:pPr>
            <a:r>
              <a:rPr lang="ru-RU" altLang="ru-RU" sz="4400" b="1" i="1" dirty="0">
                <a:solidFill>
                  <a:srgbClr val="002060"/>
                </a:solidFill>
                <a:latin typeface="Constantia" pitchFamily="18" charset="0"/>
                <a:cs typeface="Arial" charset="0"/>
              </a:rPr>
              <a:t>Центр образования» </a:t>
            </a:r>
          </a:p>
          <a:p>
            <a:pPr lvl="0" algn="ctr" eaLnBrk="0" fontAlgn="base" hangingPunct="0">
              <a:spcAft>
                <a:spcPct val="0"/>
              </a:spcAft>
              <a:buClr>
                <a:srgbClr val="0BD0D9"/>
              </a:buClr>
              <a:buSzPct val="95000"/>
            </a:pPr>
            <a:r>
              <a:rPr lang="ru-RU" altLang="ru-RU" sz="4400" b="1" i="1" dirty="0">
                <a:solidFill>
                  <a:srgbClr val="002060"/>
                </a:solidFill>
                <a:latin typeface="Constantia" pitchFamily="18" charset="0"/>
                <a:cs typeface="Arial" charset="0"/>
              </a:rPr>
              <a:t>Советского района </a:t>
            </a:r>
            <a:endParaRPr lang="ru-RU" altLang="ru-RU" sz="4400" b="1" i="1" dirty="0" smtClean="0">
              <a:solidFill>
                <a:srgbClr val="002060"/>
              </a:solidFill>
              <a:latin typeface="Constantia" pitchFamily="18" charset="0"/>
              <a:cs typeface="Arial" charset="0"/>
            </a:endParaRPr>
          </a:p>
          <a:p>
            <a:pPr lvl="0" algn="ctr" eaLnBrk="0" fontAlgn="base" hangingPunct="0">
              <a:spcAft>
                <a:spcPct val="0"/>
              </a:spcAft>
              <a:buClr>
                <a:srgbClr val="0BD0D9"/>
              </a:buClr>
              <a:buSzPct val="95000"/>
            </a:pPr>
            <a:r>
              <a:rPr lang="ru-RU" altLang="ru-RU" sz="4400" b="1" i="1" dirty="0" smtClean="0">
                <a:solidFill>
                  <a:srgbClr val="002060"/>
                </a:solidFill>
                <a:latin typeface="Constantia" pitchFamily="18" charset="0"/>
                <a:cs typeface="Arial" charset="0"/>
              </a:rPr>
              <a:t>г. Казани </a:t>
            </a:r>
            <a:r>
              <a:rPr lang="ru-RU" altLang="ru-RU" sz="4400" b="1" i="1" dirty="0" smtClean="0">
                <a:solidFill>
                  <a:srgbClr val="002060"/>
                </a:solidFill>
                <a:latin typeface="Constantia" pitchFamily="18" charset="0"/>
                <a:cs typeface="Arial" charset="0"/>
              </a:rPr>
              <a:t>2025 </a:t>
            </a:r>
            <a:r>
              <a:rPr lang="ru-RU" altLang="ru-RU" sz="4400" b="1" i="1" dirty="0" smtClean="0">
                <a:solidFill>
                  <a:srgbClr val="002060"/>
                </a:solidFill>
                <a:latin typeface="Constantia" pitchFamily="18" charset="0"/>
                <a:cs typeface="Arial" charset="0"/>
              </a:rPr>
              <a:t>год</a:t>
            </a:r>
            <a:endParaRPr lang="ru-RU" altLang="ru-RU" sz="4400" b="1" i="1" dirty="0">
              <a:solidFill>
                <a:srgbClr val="002060"/>
              </a:solidFill>
              <a:latin typeface="Constantia" pitchFamily="18" charset="0"/>
              <a:cs typeface="Arial" charset="0"/>
            </a:endParaRPr>
          </a:p>
          <a:p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72193" y="3174"/>
            <a:ext cx="2895692" cy="28956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7468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r>
              <a:rPr lang="ru-RU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Предметы:</a:t>
            </a:r>
            <a:endParaRPr lang="ru-RU" sz="5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7571184" cy="547260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</a:pP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Развитие речи</a:t>
            </a:r>
          </a:p>
          <a:p>
            <a:pPr>
              <a:lnSpc>
                <a:spcPct val="150000"/>
              </a:lnSpc>
            </a:pP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Математика</a:t>
            </a:r>
          </a:p>
          <a:p>
            <a:pPr>
              <a:lnSpc>
                <a:spcPct val="150000"/>
              </a:lnSpc>
            </a:pP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Английский язык</a:t>
            </a:r>
          </a:p>
          <a:p>
            <a:pPr>
              <a:lnSpc>
                <a:spcPct val="150000"/>
              </a:lnSpc>
            </a:pP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Искусство 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 полугодие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1-3 </a:t>
            </a: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группы – музыка, </a:t>
            </a: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4-6 </a:t>
            </a: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ИЗО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 полугодие </a:t>
            </a:r>
            <a:endParaRPr lang="ru-RU" sz="4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1-3 </a:t>
            </a:r>
            <a:r>
              <a:rPr lang="ru-RU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группы – </a:t>
            </a: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ИЗО, </a:t>
            </a: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-6 </a:t>
            </a: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музыка</a:t>
            </a:r>
            <a:endParaRPr lang="ru-RU" sz="4000" b="1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221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229600" cy="792088"/>
          </a:xfrm>
        </p:spPr>
        <p:txBody>
          <a:bodyPr>
            <a:noAutofit/>
          </a:bodyPr>
          <a:lstStyle/>
          <a:p>
            <a:r>
              <a:rPr lang="ru-RU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занятия необходимо:</a:t>
            </a:r>
            <a:endParaRPr lang="ru-RU" sz="5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52736"/>
            <a:ext cx="8244408" cy="5400600"/>
          </a:xfrm>
        </p:spPr>
        <p:txBody>
          <a:bodyPr>
            <a:normAutofit/>
          </a:bodyPr>
          <a:lstStyle/>
          <a:p>
            <a:r>
              <a:rPr lang="ru-RU" sz="4800" b="1" i="1" dirty="0" smtClean="0"/>
              <a:t>Иметь 1 тетрадь в клетку</a:t>
            </a:r>
          </a:p>
          <a:p>
            <a:r>
              <a:rPr lang="ru-RU" sz="4800" b="1" i="1" dirty="0" smtClean="0"/>
              <a:t>Цветные карандаши </a:t>
            </a:r>
          </a:p>
          <a:p>
            <a:pPr marL="0" indent="0">
              <a:buNone/>
            </a:pPr>
            <a:r>
              <a:rPr lang="ru-RU" sz="4800" b="1" i="1" dirty="0" smtClean="0"/>
              <a:t>(синий, красный, зеленый);</a:t>
            </a:r>
          </a:p>
          <a:p>
            <a:r>
              <a:rPr lang="ru-RU" sz="4800" b="1" i="1" dirty="0" smtClean="0"/>
              <a:t>Рабочие тетради;</a:t>
            </a:r>
          </a:p>
          <a:p>
            <a:r>
              <a:rPr lang="ru-RU" sz="4800" b="1" i="1" dirty="0" smtClean="0"/>
              <a:t>Вторая обувь обязательна!!!</a:t>
            </a:r>
            <a:endParaRPr lang="ru-RU" sz="4800" b="1" i="1" dirty="0"/>
          </a:p>
        </p:txBody>
      </p:sp>
    </p:spTree>
    <p:extLst>
      <p:ext uri="{BB962C8B-B14F-4D97-AF65-F5344CB8AC3E}">
        <p14:creationId xmlns:p14="http://schemas.microsoft.com/office/powerpoint/2010/main" val="86742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909" y="0"/>
            <a:ext cx="5537203" cy="1340768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Рабочие тетради для занятий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093" y="1331906"/>
            <a:ext cx="3042076" cy="445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9" y="908719"/>
            <a:ext cx="3059831" cy="4881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Users\klass\Downloads\Screenshot_2024_0927_17341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9" y="1331906"/>
            <a:ext cx="3024336" cy="4465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5810901"/>
            <a:ext cx="59766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Рабочие тетради для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занятий можно заказать у </a:t>
            </a:r>
            <a:r>
              <a:rPr lang="ru-RU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Гульчачак</a:t>
            </a:r>
            <a:r>
              <a:rPr lang="ru-RU" b="1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, тел.: 89274535958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407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6264696" cy="778098"/>
          </a:xfrm>
        </p:spPr>
        <p:txBody>
          <a:bodyPr/>
          <a:lstStyle/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урок ИЗО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80728"/>
            <a:ext cx="8136904" cy="540060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Альбом для рисования;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Цветные карандаши;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Фломастеры;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Удобные ножницы;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Клей карандаш;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Цветная бумага (разрезать по листам), 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Цветной картон;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Тряпочка.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09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Договор и оплата</a:t>
            </a:r>
            <a:endParaRPr lang="ru-RU" sz="7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00200"/>
            <a:ext cx="7992888" cy="4853136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Оплата за занятия производится досрочно до 6 числа месяца –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2310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рублей в месяц;</a:t>
            </a:r>
          </a:p>
          <a:p>
            <a:pPr>
              <a:lnSpc>
                <a:spcPct val="150000"/>
              </a:lnSpc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Договор оформляется в двух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экземплярах.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00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Расписание занятий по группам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2667548"/>
              </p:ext>
            </p:extLst>
          </p:nvPr>
        </p:nvGraphicFramePr>
        <p:xfrm>
          <a:off x="179512" y="548680"/>
          <a:ext cx="8784976" cy="59796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Лист" r:id="rId3" imgW="9572643" imgH="6515117" progId="Excel.Sheet.8">
                  <p:embed/>
                </p:oleObj>
              </mc:Choice>
              <mc:Fallback>
                <p:oleObj name="Лист" r:id="rId3" imgW="9572643" imgH="6515117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9512" y="548680"/>
                        <a:ext cx="8784976" cy="59796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7381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064896" cy="603468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писки групп будут вывешены 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29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сентября </a:t>
            </a:r>
            <a:b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доске объявлений(в 15</a:t>
            </a:r>
            <a:r>
              <a:rPr lang="ru-RU" sz="48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:00</a:t>
            </a:r>
            <a:r>
              <a:rPr lang="ru-RU" sz="48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гимназии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на сайте.</a:t>
            </a:r>
            <a:b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Открываем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групп.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3424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5935036"/>
              </p:ext>
            </p:extLst>
          </p:nvPr>
        </p:nvGraphicFramePr>
        <p:xfrm>
          <a:off x="214313" y="214313"/>
          <a:ext cx="7437877" cy="6311031"/>
        </p:xfrm>
        <a:graphic>
          <a:graphicData uri="http://schemas.openxmlformats.org/drawingml/2006/table">
            <a:tbl>
              <a:tblPr/>
              <a:tblGrid>
                <a:gridCol w="1045319"/>
                <a:gridCol w="6392558"/>
              </a:tblGrid>
              <a:tr h="5000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класс</a:t>
                      </a:r>
                    </a:p>
                  </a:txBody>
                  <a:tcPr marL="68463" marR="6846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Ф.И.О.  классного руководителя</a:t>
                      </a:r>
                    </a:p>
                  </a:txBody>
                  <a:tcPr marL="68463" marR="6846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24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4а</a:t>
                      </a:r>
                      <a:endParaRPr kumimoji="0" lang="ru-RU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63" marR="6846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Николаева</a:t>
                      </a:r>
                      <a:r>
                        <a:rPr lang="ru-RU" sz="2800" b="1" i="1" baseline="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i="1" baseline="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Надежда </a:t>
                      </a:r>
                      <a:r>
                        <a:rPr lang="ru-RU" sz="2400" b="1" i="1" baseline="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Николаевна  </a:t>
                      </a:r>
                      <a:endParaRPr lang="ru-RU" sz="2800" b="1" i="1" dirty="0" smtClean="0">
                        <a:solidFill>
                          <a:srgbClr val="0000FF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7" marR="685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4б</a:t>
                      </a:r>
                      <a:endParaRPr kumimoji="0" lang="ru-RU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63" marR="6846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1" dirty="0" err="1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Халитова</a:t>
                      </a:r>
                      <a:r>
                        <a:rPr lang="ru-RU" sz="2800" b="1" i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2800" b="1" i="1" dirty="0" err="1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Ляйсан</a:t>
                      </a:r>
                      <a:r>
                        <a:rPr lang="ru-RU" sz="2800" b="1" i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2800" b="1" i="1" dirty="0" err="1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Фаниловна</a:t>
                      </a:r>
                      <a:endParaRPr lang="ru-RU" sz="2800" b="1" i="1" dirty="0" smtClean="0">
                        <a:solidFill>
                          <a:srgbClr val="0000FF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7" marR="685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4в</a:t>
                      </a:r>
                      <a:endParaRPr kumimoji="0" lang="ru-RU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63" marR="6846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Сайфуллина Лейсан Ильдаровна </a:t>
                      </a:r>
                      <a:endParaRPr lang="ru-RU" sz="2800" b="1" i="1" dirty="0" smtClean="0">
                        <a:solidFill>
                          <a:srgbClr val="0000FF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7" marR="685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4г</a:t>
                      </a:r>
                      <a:endParaRPr kumimoji="0" lang="ru-RU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63" marR="6846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Аскарова Гульнар </a:t>
                      </a:r>
                      <a:r>
                        <a:rPr lang="ru-RU" sz="2800" b="1" i="1" dirty="0" err="1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Фаритовна</a:t>
                      </a:r>
                      <a:endParaRPr lang="ru-RU" sz="2800" b="1" i="1" dirty="0" smtClean="0">
                        <a:solidFill>
                          <a:srgbClr val="0000FF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7" marR="685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4д</a:t>
                      </a:r>
                      <a:endParaRPr kumimoji="0" lang="ru-RU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63" marR="6846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Кадырова Сирена Рустамовна</a:t>
                      </a:r>
                      <a:endParaRPr lang="ru-RU" sz="2800" b="1" i="1" dirty="0" smtClean="0">
                        <a:solidFill>
                          <a:srgbClr val="0000FF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7" marR="685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4е</a:t>
                      </a:r>
                    </a:p>
                  </a:txBody>
                  <a:tcPr marL="68463" marR="6846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Буткина Ирина Юрьевна</a:t>
                      </a:r>
                      <a:endParaRPr lang="ru-RU" sz="2800" b="1" i="1" dirty="0" smtClean="0">
                        <a:solidFill>
                          <a:srgbClr val="0000FF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7" marR="685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61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4з</a:t>
                      </a:r>
                    </a:p>
                  </a:txBody>
                  <a:tcPr marL="68463" marR="6846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Алёшина Ольга Юрьевна</a:t>
                      </a:r>
                      <a:endParaRPr lang="ru-RU" sz="2800" b="1" i="1" dirty="0" smtClean="0">
                        <a:solidFill>
                          <a:srgbClr val="0000FF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7" marR="685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8792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52120" y="273050"/>
            <a:ext cx="3034680" cy="585311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2" y="1124744"/>
            <a:ext cx="6624736" cy="5001419"/>
          </a:xfrm>
        </p:spPr>
        <p:txBody>
          <a:bodyPr>
            <a:normAutofit/>
          </a:bodyPr>
          <a:lstStyle/>
          <a:p>
            <a:pPr algn="ctr"/>
            <a:r>
              <a:rPr lang="ru-RU" sz="9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Центр «Развитие»</a:t>
            </a:r>
            <a:endParaRPr lang="ru-RU" sz="9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260648"/>
            <a:ext cx="4644008" cy="5976664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Директор </a:t>
            </a:r>
            <a:b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МБОУ </a:t>
            </a:r>
            <a:b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«Гимназия № 8 – Центр образования»</a:t>
            </a:r>
            <a:b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Пичугина Марина </a:t>
            </a:r>
            <a:r>
              <a:rPr lang="ru-RU" sz="66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Вавиловна</a:t>
            </a:r>
            <a:endParaRPr lang="ru-RU" sz="6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620688"/>
            <a:ext cx="3469084" cy="462544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4752528" cy="5602634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Заместитель  директора по УР, Руководитель Центра «Развитие» Ильина Светлана Александровна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C:\Users\klass\Desktop\МОЁ\Screenshot_20200925_144301_com.whatsapp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8" t="36020" r="10198" b="25373"/>
          <a:stretch/>
        </p:blipFill>
        <p:spPr bwMode="auto">
          <a:xfrm>
            <a:off x="5076056" y="1412777"/>
            <a:ext cx="3672408" cy="402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5071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402832" cy="5674642"/>
          </a:xfrm>
        </p:spPr>
        <p:txBody>
          <a:bodyPr/>
          <a:lstStyle/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Ответственная за оплату Центра «Развитие» Николаева Надежда Николаевна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340768"/>
            <a:ext cx="2916113" cy="4181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0853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010328" cy="1772816"/>
          </a:xfrm>
        </p:spPr>
        <p:txBody>
          <a:bodyPr>
            <a:normAutofit fontScale="90000"/>
          </a:bodyPr>
          <a:lstStyle/>
          <a:p>
            <a:r>
              <a:rPr lang="ru-RU" sz="4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Информация по Центру «Развитие» доступна на сайте гимназии:</a:t>
            </a:r>
            <a:br>
              <a:rPr lang="ru-RU" sz="4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4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https://edu.tatar.ru/sovetcki/gim8</a:t>
            </a:r>
            <a:endParaRPr lang="ru-RU" sz="42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49" b="35846"/>
          <a:stretch/>
        </p:blipFill>
        <p:spPr>
          <a:xfrm>
            <a:off x="111024" y="1700808"/>
            <a:ext cx="6264696" cy="4979932"/>
          </a:xfrm>
        </p:spPr>
      </p:pic>
      <p:sp>
        <p:nvSpPr>
          <p:cNvPr id="5" name="Овал 4"/>
          <p:cNvSpPr/>
          <p:nvPr/>
        </p:nvSpPr>
        <p:spPr>
          <a:xfrm>
            <a:off x="327048" y="4993894"/>
            <a:ext cx="1004592" cy="3073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>
            <a:endCxn id="5" idx="1"/>
          </p:cNvCxnSpPr>
          <p:nvPr/>
        </p:nvCxnSpPr>
        <p:spPr>
          <a:xfrm>
            <a:off x="111024" y="4509120"/>
            <a:ext cx="363143" cy="52977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464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424936" cy="7200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ИНФОРМАЦИЯ на САЙТЕ с 29.09.2025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46" b="17354"/>
          <a:stretch/>
        </p:blipFill>
        <p:spPr>
          <a:xfrm>
            <a:off x="323528" y="836712"/>
            <a:ext cx="7632848" cy="5662480"/>
          </a:xfrm>
        </p:spPr>
      </p:pic>
    </p:spTree>
    <p:extLst>
      <p:ext uri="{BB962C8B-B14F-4D97-AF65-F5344CB8AC3E}">
        <p14:creationId xmlns:p14="http://schemas.microsoft.com/office/powerpoint/2010/main" val="151543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01006"/>
          </a:xfrm>
        </p:spPr>
        <p:txBody>
          <a:bodyPr>
            <a:normAutofit/>
          </a:bodyPr>
          <a:lstStyle/>
          <a:p>
            <a:r>
              <a:rPr lang="ru-RU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Режим работы:</a:t>
            </a:r>
            <a:endParaRPr lang="ru-RU" sz="6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12776"/>
            <a:ext cx="8686800" cy="4713387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Приход детей в </a:t>
            </a: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15:45-15:50</a:t>
            </a:r>
            <a:endParaRPr lang="ru-RU" sz="44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Начало занятий в </a:t>
            </a: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16:00</a:t>
            </a:r>
            <a:endParaRPr lang="ru-RU" sz="44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Завершение занятий в </a:t>
            </a: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18:15</a:t>
            </a:r>
            <a:endParaRPr lang="ru-RU" sz="44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1-3 группы выходят в </a:t>
            </a: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18:15</a:t>
            </a:r>
            <a:endParaRPr lang="ru-RU" sz="44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4-6 группы выходят в </a:t>
            </a: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18:20</a:t>
            </a:r>
            <a:endParaRPr lang="ru-RU" sz="4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3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1242</TotalTime>
  <Words>252</Words>
  <Application>Microsoft Office PowerPoint</Application>
  <PresentationFormat>Экран (4:3)</PresentationFormat>
  <Paragraphs>64</Paragraphs>
  <Slides>16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Тема Office</vt:lpstr>
      <vt:lpstr>Лист Microsoft Excel 97-2003</vt:lpstr>
      <vt:lpstr>Презентация PowerPoint</vt:lpstr>
      <vt:lpstr>Презентация PowerPoint</vt:lpstr>
      <vt:lpstr>Презентация PowerPoint</vt:lpstr>
      <vt:lpstr>Директор  МБОУ  «Гимназия № 8 – Центр образования» Пичугина Марина Вавиловна</vt:lpstr>
      <vt:lpstr>Заместитель  директора по УР, Руководитель Центра «Развитие» Ильина Светлана Александровна</vt:lpstr>
      <vt:lpstr>Ответственная за оплату Центра «Развитие» Николаева Надежда Николаевна</vt:lpstr>
      <vt:lpstr>Информация по Центру «Развитие» доступна на сайте гимназии: https://edu.tatar.ru/sovetcki/gim8</vt:lpstr>
      <vt:lpstr>ИНФОРМАЦИЯ на САЙТЕ с 29.09.2025</vt:lpstr>
      <vt:lpstr>Режим работы:</vt:lpstr>
      <vt:lpstr>Предметы:</vt:lpstr>
      <vt:lpstr>На занятия необходимо:</vt:lpstr>
      <vt:lpstr>Рабочие тетради для занятий</vt:lpstr>
      <vt:lpstr>На урок ИЗО</vt:lpstr>
      <vt:lpstr>Договор и оплата</vt:lpstr>
      <vt:lpstr>Расписание занятий по группам</vt:lpstr>
      <vt:lpstr>Списки групп будут вывешены  29 сентября  на доске объявлений(в 15:00) гимназии и на сайте. Открываем 6 групп.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Компас</dc:creator>
  <cp:lastModifiedBy>klass</cp:lastModifiedBy>
  <cp:revision>63</cp:revision>
  <cp:lastPrinted>2025-09-24T10:38:33Z</cp:lastPrinted>
  <dcterms:created xsi:type="dcterms:W3CDTF">2014-03-02T13:25:31Z</dcterms:created>
  <dcterms:modified xsi:type="dcterms:W3CDTF">2025-09-24T10:41:23Z</dcterms:modified>
</cp:coreProperties>
</file>